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1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24" r:id="rId49"/>
    <p:sldId id="425" r:id="rId50"/>
    <p:sldId id="404" r:id="rId51"/>
    <p:sldId id="423" r:id="rId52"/>
    <p:sldId id="405" r:id="rId53"/>
    <p:sldId id="406" r:id="rId54"/>
    <p:sldId id="307" r:id="rId55"/>
    <p:sldId id="308" r:id="rId56"/>
    <p:sldId id="309" r:id="rId57"/>
    <p:sldId id="310" r:id="rId58"/>
    <p:sldId id="344" r:id="rId59"/>
    <p:sldId id="311" r:id="rId60"/>
    <p:sldId id="312" r:id="rId61"/>
    <p:sldId id="318" r:id="rId62"/>
    <p:sldId id="317" r:id="rId63"/>
    <p:sldId id="327" r:id="rId64"/>
    <p:sldId id="314" r:id="rId65"/>
    <p:sldId id="315" r:id="rId66"/>
    <p:sldId id="316" r:id="rId67"/>
    <p:sldId id="339" r:id="rId68"/>
    <p:sldId id="319" r:id="rId69"/>
    <p:sldId id="275" r:id="rId70"/>
    <p:sldId id="277" r:id="rId71"/>
    <p:sldId id="278" r:id="rId72"/>
    <p:sldId id="296" r:id="rId73"/>
    <p:sldId id="297" r:id="rId74"/>
    <p:sldId id="299" r:id="rId75"/>
    <p:sldId id="298" r:id="rId76"/>
    <p:sldId id="295" r:id="rId77"/>
    <p:sldId id="306" r:id="rId78"/>
    <p:sldId id="300" r:id="rId79"/>
    <p:sldId id="301" r:id="rId80"/>
    <p:sldId id="302" r:id="rId81"/>
    <p:sldId id="337" r:id="rId82"/>
    <p:sldId id="305" r:id="rId83"/>
    <p:sldId id="328" r:id="rId84"/>
    <p:sldId id="329" r:id="rId85"/>
    <p:sldId id="326" r:id="rId86"/>
    <p:sldId id="330" r:id="rId87"/>
    <p:sldId id="341" r:id="rId88"/>
    <p:sldId id="342" r:id="rId89"/>
    <p:sldId id="345" r:id="rId90"/>
    <p:sldId id="346" r:id="rId91"/>
    <p:sldId id="347" r:id="rId92"/>
    <p:sldId id="353" r:id="rId93"/>
    <p:sldId id="334" r:id="rId94"/>
    <p:sldId id="348" r:id="rId95"/>
    <p:sldId id="350" r:id="rId96"/>
    <p:sldId id="351" r:id="rId97"/>
    <p:sldId id="340" r:id="rId98"/>
    <p:sldId id="352" r:id="rId99"/>
    <p:sldId id="354" r:id="rId100"/>
    <p:sldId id="355" r:id="rId101"/>
    <p:sldId id="357" r:id="rId102"/>
    <p:sldId id="358" r:id="rId103"/>
    <p:sldId id="359" r:id="rId104"/>
    <p:sldId id="360" r:id="rId105"/>
    <p:sldId id="361" r:id="rId106"/>
    <p:sldId id="363" r:id="rId107"/>
    <p:sldId id="364" r:id="rId108"/>
    <p:sldId id="365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84" r:id="rId119"/>
    <p:sldId id="381" r:id="rId120"/>
    <p:sldId id="377" r:id="rId121"/>
    <p:sldId id="382" r:id="rId122"/>
    <p:sldId id="383" r:id="rId123"/>
    <p:sldId id="380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5" r:id="rId134"/>
    <p:sldId id="407" r:id="rId135"/>
    <p:sldId id="408" r:id="rId136"/>
    <p:sldId id="409" r:id="rId137"/>
    <p:sldId id="410" r:id="rId138"/>
    <p:sldId id="411" r:id="rId139"/>
    <p:sldId id="412" r:id="rId140"/>
    <p:sldId id="413" r:id="rId141"/>
    <p:sldId id="414" r:id="rId142"/>
    <p:sldId id="416" r:id="rId143"/>
    <p:sldId id="417" r:id="rId144"/>
    <p:sldId id="415" r:id="rId145"/>
    <p:sldId id="418" r:id="rId146"/>
    <p:sldId id="421" r:id="rId147"/>
    <p:sldId id="422" r:id="rId148"/>
    <p:sldId id="419" r:id="rId149"/>
    <p:sldId id="420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24"/>
            <p14:sldId id="425"/>
            <p14:sldId id="404"/>
            <p14:sldId id="423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  <p14:section name="10. Iterator" id="{98EF0193-C142-4FBB-B54A-2A9E8058CE78}">
          <p14:sldIdLst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5"/>
            <p14:sldId id="418"/>
            <p14:sldId id="421"/>
            <p14:sldId id="422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975" autoAdjust="0"/>
  </p:normalViewPr>
  <p:slideViewPr>
    <p:cSldViewPr snapToGrid="0">
      <p:cViewPr varScale="1">
        <p:scale>
          <a:sx n="101" d="100"/>
          <a:sy n="101" d="100"/>
        </p:scale>
        <p:origin x="16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05.07.2022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128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78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147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99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hyperlink" Target="https://dofactory.com/net/adapter-design-pattern/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microsoft.com/office/2007/relationships/hdphoto" Target="../media/hdphoto4.wdp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hyperlink" Target="https://www.dofactory.com/net/decorator-design-pattern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hyperlink" Target="https://www.dofactory.com/net/proxy-design-pattern" TargetMode="Externa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iterator/csharp/example/" TargetMode="External"/><Relationship Id="rId2" Type="http://schemas.openxmlformats.org/officeDocument/2006/relationships/hyperlink" Target="https://refactoring.guru/design-patterns/ite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hyperlink" Target="https://www.dofactory.com/net/iterator-design-pattern" TargetMode="Externa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08.png"/><Relationship Id="rId4" Type="http://schemas.microsoft.com/office/2007/relationships/hdphoto" Target="../media/hdphoto5.wdp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artinstm/fluent-builder-pattern-c-4ac39fafcb0b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ofactory.com/net/facade-design-pattern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dofactory.com/net/strategy-design-pattern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dofactory.com/net/facade-design-pattern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10. Iterator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Allows to walk through (traverse) over a collection of elements.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design pattern is an absolute must-have in case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</a:t>
            </a:r>
            <a:b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collections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en-US" sz="1800" u="sng" cap="none" dirty="0">
                <a:highlight>
                  <a:srgbClr val="000000"/>
                </a:highlight>
              </a:rPr>
              <a:t>which do not have their own iterators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b="1" cap="none" dirty="0">
                <a:highlight>
                  <a:srgbClr val="000000"/>
                </a:highlight>
              </a:rPr>
              <a:t>graphs</a:t>
            </a:r>
            <a:r>
              <a:rPr lang="en-US" sz="1800" cap="none" dirty="0">
                <a:highlight>
                  <a:srgbClr val="000000"/>
                </a:highlight>
              </a:rPr>
              <a:t> – trees,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tries, custom linked lists; </a:t>
            </a:r>
            <a:r>
              <a:rPr lang="en-US" sz="1800" b="1" cap="none" dirty="0">
                <a:highlight>
                  <a:srgbClr val="000000"/>
                </a:highlight>
              </a:rPr>
              <a:t>custom specialized</a:t>
            </a:r>
            <a:r>
              <a:rPr lang="en-US" sz="1800" cap="none" dirty="0">
                <a:highlight>
                  <a:srgbClr val="000000"/>
                </a:highlight>
              </a:rPr>
              <a:t> collections (filtering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out or validating results, adding observable features, etc.); </a:t>
            </a:r>
            <a:r>
              <a:rPr lang="en-US" sz="1800" b="1" cap="none" dirty="0">
                <a:highlight>
                  <a:srgbClr val="000000"/>
                </a:highlight>
              </a:rPr>
              <a:t>heaps</a:t>
            </a:r>
            <a:r>
              <a:rPr lang="en-US" sz="1800" cap="none" dirty="0">
                <a:highlight>
                  <a:srgbClr val="000000"/>
                </a:highlight>
              </a:rPr>
              <a:t>;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multidimensional arrays</a:t>
            </a:r>
            <a:r>
              <a:rPr lang="en-US" sz="1800" cap="none" dirty="0">
                <a:highlight>
                  <a:srgbClr val="000000"/>
                </a:highlight>
              </a:rPr>
              <a:t> – matrixes, jagged arrays, nested arrays)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operations</a:t>
            </a:r>
            <a:r>
              <a:rPr lang="en-US" sz="1800" cap="none" dirty="0">
                <a:highlight>
                  <a:srgbClr val="000000"/>
                </a:highlight>
              </a:rPr>
              <a:t> such as </a:t>
            </a:r>
            <a:r>
              <a:rPr lang="en-US" sz="1800" b="1" cap="none" dirty="0">
                <a:highlight>
                  <a:srgbClr val="000000"/>
                </a:highlight>
              </a:rPr>
              <a:t>reversed iteration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highlight>
                  <a:srgbClr val="000000"/>
                </a:highlight>
              </a:rPr>
              <a:t>step iteration</a:t>
            </a:r>
            <a:r>
              <a:rPr lang="en-US" sz="1800" cap="none" dirty="0">
                <a:highlight>
                  <a:srgbClr val="000000"/>
                </a:highlight>
              </a:rPr>
              <a:t>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2" descr="Iterator design&amp;nbsp;pattern">
            <a:extLst>
              <a:ext uri="{FF2B5EF4-FFF2-40B4-BE49-F238E27FC236}">
                <a16:creationId xmlns:a16="http://schemas.microsoft.com/office/drawing/2014/main" id="{E2C50518-974C-4CA0-9D3A-7C07D8A0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732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5136091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You are extracting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 strategies into a separate class or folder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not polluting the business logic code,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where the custom collection is used.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/ Closed Principle:</a:t>
            </a:r>
            <a:r>
              <a:rPr lang="en-US" dirty="0">
                <a:highlight>
                  <a:srgbClr val="000000"/>
                </a:highlight>
              </a:rPr>
              <a:t> You can add more </a:t>
            </a:r>
            <a:r>
              <a:rPr lang="en-US" dirty="0" err="1">
                <a:highlight>
                  <a:srgbClr val="000000"/>
                </a:highlight>
              </a:rPr>
              <a:t>traver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sal</a:t>
            </a:r>
            <a:r>
              <a:rPr lang="en-US" dirty="0">
                <a:highlight>
                  <a:srgbClr val="000000"/>
                </a:highlight>
              </a:rPr>
              <a:t> strategies, since you will be still using the same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iterator interface. Code doesn’t need to be </a:t>
            </a:r>
            <a:r>
              <a:rPr lang="en-US" dirty="0" err="1">
                <a:highlight>
                  <a:srgbClr val="000000"/>
                </a:highlight>
              </a:rPr>
              <a:t>upda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ted. You can also still add new types of collections.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Task-based iteration:</a:t>
            </a:r>
            <a:r>
              <a:rPr lang="en-US" dirty="0">
                <a:highlight>
                  <a:srgbClr val="000000"/>
                </a:highlight>
              </a:rPr>
              <a:t> Each iterator can be </a:t>
            </a:r>
            <a:r>
              <a:rPr lang="en-US" dirty="0" err="1">
                <a:highlight>
                  <a:srgbClr val="000000"/>
                </a:highlight>
              </a:rPr>
              <a:t>instantia</a:t>
            </a:r>
            <a:r>
              <a:rPr lang="en-US" dirty="0">
                <a:highlight>
                  <a:srgbClr val="000000"/>
                </a:highlight>
              </a:rPr>
              <a:t>-ted separately (if singleton is not in use), which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means you can use a couple of different iterators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on the same collection at the same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No cons</a:t>
            </a:r>
            <a:r>
              <a:rPr lang="en-US" dirty="0">
                <a:highlight>
                  <a:srgbClr val="000000"/>
                </a:highlight>
              </a:rPr>
              <a:t>*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use iterator on built-in (simple) collections.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Your implementation, almost for sure,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less efficient than a .NET built-in, optimized solution.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2000" dirty="0">
              <a:highlight>
                <a:srgbClr val="000000"/>
              </a:highligh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create custom collections which are doing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same thing (probably less efficiently) as .NET specialized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collections. Pick data structures wisely from beginning.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 will end up with less reliable collection,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a custom (less efficient) iterator =&gt; an overkill.</a:t>
            </a:r>
          </a:p>
        </p:txBody>
      </p:sp>
    </p:spTree>
    <p:extLst>
      <p:ext uri="{BB962C8B-B14F-4D97-AF65-F5344CB8AC3E}">
        <p14:creationId xmlns:p14="http://schemas.microsoft.com/office/powerpoint/2010/main" val="41207270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https://refactoring.guru/design-patterns/iterator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https://refactoring.guru/design-patterns/iterator/csharp/example/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https://www.dofactory.com/net/iterator-design-pattern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796EE-362C-46F4-9FC7-D69FD448E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80" y="1456268"/>
            <a:ext cx="4694840" cy="2135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63B35-6E42-4B6A-8C67-CF1EE6F1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37" y="4587295"/>
            <a:ext cx="7926326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81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60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2460428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Left to right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  <p:pic>
        <p:nvPicPr>
          <p:cNvPr id="2050" name="Picture 2" descr="EDP book club | data.europa.eu">
            <a:extLst>
              <a:ext uri="{FF2B5EF4-FFF2-40B4-BE49-F238E27FC236}">
                <a16:creationId xmlns:a16="http://schemas.microsoft.com/office/drawing/2014/main" id="{744A3E50-F86E-4DAD-861F-B22986B8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1" y="1629000"/>
            <a:ext cx="4773481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ood, snack food, sandwich&#10;&#10;Description automatically generated">
            <a:extLst>
              <a:ext uri="{FF2B5EF4-FFF2-40B4-BE49-F238E27FC236}">
                <a16:creationId xmlns:a16="http://schemas.microsoft.com/office/drawing/2014/main" id="{8B6A8B1A-0A3C-421A-9FB4-E228FB21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019175"/>
            <a:ext cx="1322287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7E2B0-44D4-4CCF-A23D-A6D09715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480" y="1629000"/>
            <a:ext cx="4800000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picture containing dish, food, sushi&#10;&#10;Description automatically generated">
            <a:extLst>
              <a:ext uri="{FF2B5EF4-FFF2-40B4-BE49-F238E27FC236}">
                <a16:creationId xmlns:a16="http://schemas.microsoft.com/office/drawing/2014/main" id="{8761A5A1-5D07-487A-90CE-5CA932485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8" y="784088"/>
            <a:ext cx="1709865" cy="10800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ABAC9C-1298-4444-9B10-92E9048BE39F}"/>
              </a:ext>
            </a:extLst>
          </p:cNvPr>
          <p:cNvSpPr txBox="1">
            <a:spLocks/>
          </p:cNvSpPr>
          <p:nvPr/>
        </p:nvSpPr>
        <p:spPr>
          <a:xfrm>
            <a:off x="7660127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Right to left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</p:spTree>
    <p:extLst>
      <p:ext uri="{BB962C8B-B14F-4D97-AF65-F5344CB8AC3E}">
        <p14:creationId xmlns:p14="http://schemas.microsoft.com/office/powerpoint/2010/main" val="12900737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For some reason you had to implement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custom dictionary which is not allowing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duplicates but does not throw exception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when the key is already existing (normal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dictionary is throwing an exception).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Moreover, this dictionary should publish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event when the collection was </a:t>
            </a:r>
            <a:r>
              <a:rPr lang="en-US" dirty="0" err="1">
                <a:highlight>
                  <a:srgbClr val="000000"/>
                </a:highlight>
              </a:rPr>
              <a:t>modi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fied</a:t>
            </a:r>
            <a:r>
              <a:rPr lang="en-US" dirty="0">
                <a:highlight>
                  <a:srgbClr val="000000"/>
                </a:highlight>
              </a:rPr>
              <a:t> by Create, Update or Delete opera-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, to simulate “observable” behavior.</a:t>
            </a:r>
          </a:p>
          <a:p>
            <a:pPr marL="0" indent="0" algn="ctr">
              <a:buNone/>
            </a:pP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there is no built-in iterator over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type of custom collection. You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provide your own iterator then…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53524-9D1E-4AF6-9762-85B0847D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87" y="1386347"/>
            <a:ext cx="107042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Open Mailbox With Raised Flag Emoji 25mm Centre Disc">
            <a:extLst>
              <a:ext uri="{FF2B5EF4-FFF2-40B4-BE49-F238E27FC236}">
                <a16:creationId xmlns:a16="http://schemas.microsoft.com/office/drawing/2014/main" id="{AB4457ED-FD4F-48A6-97AE-1234E615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4" y="2879007"/>
            <a:ext cx="1978127" cy="19781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E96D5-390C-4546-88EF-6694D2DE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97" y="5062041"/>
            <a:ext cx="2128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2111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5189119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6CBBE-6380-4992-A3E0-FF73A09F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1802886"/>
            <a:ext cx="3381847" cy="6192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3A12A2-B0EE-4ECC-8AB2-31E7098DA8B6}"/>
              </a:ext>
            </a:extLst>
          </p:cNvPr>
          <p:cNvGrpSpPr/>
          <p:nvPr/>
        </p:nvGrpSpPr>
        <p:grpSpPr>
          <a:xfrm>
            <a:off x="628476" y="1647178"/>
            <a:ext cx="2301538" cy="930625"/>
            <a:chOff x="628476" y="1917637"/>
            <a:chExt cx="2301538" cy="93062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1C400AC-5055-40A8-9687-FAF46D3A1657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 iteration: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79D257F-8593-44B8-81F1-6DABAFEC1ACB}"/>
                </a:ext>
              </a:extLst>
            </p:cNvPr>
            <p:cNvSpPr txBox="1">
              <a:spLocks/>
            </p:cNvSpPr>
            <p:nvPr/>
          </p:nvSpPr>
          <p:spPr>
            <a:xfrm>
              <a:off x="881655" y="2307344"/>
              <a:ext cx="1795176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,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to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 + 1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AE1577-1F46-41B8-9438-8B47D2A8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3201654"/>
            <a:ext cx="3381846" cy="7630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4F223-92E2-47EE-913C-B1274B892EAC}"/>
              </a:ext>
            </a:extLst>
          </p:cNvPr>
          <p:cNvGrpSpPr/>
          <p:nvPr/>
        </p:nvGrpSpPr>
        <p:grpSpPr>
          <a:xfrm>
            <a:off x="628475" y="3117857"/>
            <a:ext cx="2301538" cy="930625"/>
            <a:chOff x="628476" y="1917637"/>
            <a:chExt cx="2301538" cy="930625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D07C340-C2B5-4A62-AA52-002D6760C54D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Foreach iteration: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AA92FDBE-2AEA-458B-AA99-4CB3AE2EE0A5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head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till “next” exists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10DB3-ECC2-4FED-A892-A27BF0790B82}"/>
              </a:ext>
            </a:extLst>
          </p:cNvPr>
          <p:cNvGrpSpPr/>
          <p:nvPr/>
        </p:nvGrpSpPr>
        <p:grpSpPr>
          <a:xfrm>
            <a:off x="4803058" y="4744244"/>
            <a:ext cx="2585884" cy="1709326"/>
            <a:chOff x="4827640" y="4650658"/>
            <a:chExt cx="2585884" cy="17093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A4DFF2-F697-431B-A3AC-F9E2C8728294}"/>
                </a:ext>
              </a:extLst>
            </p:cNvPr>
            <p:cNvSpPr/>
            <p:nvPr/>
          </p:nvSpPr>
          <p:spPr>
            <a:xfrm>
              <a:off x="4827640" y="4650658"/>
              <a:ext cx="2585884" cy="1709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A drawing of a graph.">
              <a:extLst>
                <a:ext uri="{FF2B5EF4-FFF2-40B4-BE49-F238E27FC236}">
                  <a16:creationId xmlns:a16="http://schemas.microsoft.com/office/drawing/2014/main" id="{F6BA82DD-8EB3-4C36-8A36-A3FE536F9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230" y="4744244"/>
              <a:ext cx="2301538" cy="152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DA338-A4BD-4B67-AD45-D0402AB81DAD}"/>
              </a:ext>
            </a:extLst>
          </p:cNvPr>
          <p:cNvGrpSpPr/>
          <p:nvPr/>
        </p:nvGrpSpPr>
        <p:grpSpPr>
          <a:xfrm>
            <a:off x="628475" y="5174939"/>
            <a:ext cx="2301538" cy="696724"/>
            <a:chOff x="628476" y="1917637"/>
            <a:chExt cx="2301538" cy="696724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11896DEB-1962-473C-BF34-9CFB77C93593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Graph iteration: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3C2584C-A744-4443-A731-C8686EC7DADB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3070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???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C9A31B-4C0E-4312-94E7-60678360DEB6}"/>
              </a:ext>
            </a:extLst>
          </p:cNvPr>
          <p:cNvGrpSpPr/>
          <p:nvPr/>
        </p:nvGrpSpPr>
        <p:grpSpPr>
          <a:xfrm>
            <a:off x="5415232" y="5202033"/>
            <a:ext cx="639543" cy="584158"/>
            <a:chOff x="5415232" y="5202033"/>
            <a:chExt cx="639543" cy="5841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969048-201E-4B5D-8340-D2D7210B6C61}"/>
                </a:ext>
              </a:extLst>
            </p:cNvPr>
            <p:cNvSpPr/>
            <p:nvPr/>
          </p:nvSpPr>
          <p:spPr>
            <a:xfrm>
              <a:off x="5415232" y="520203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36A658-EDF2-4071-9636-C449EFB3315D}"/>
                </a:ext>
              </a:extLst>
            </p:cNvPr>
            <p:cNvSpPr/>
            <p:nvPr/>
          </p:nvSpPr>
          <p:spPr>
            <a:xfrm>
              <a:off x="5832427" y="530095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41507D-01CD-467A-A6F4-252C568F8A4D}"/>
                </a:ext>
              </a:extLst>
            </p:cNvPr>
            <p:cNvSpPr/>
            <p:nvPr/>
          </p:nvSpPr>
          <p:spPr>
            <a:xfrm>
              <a:off x="5651028" y="556384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BED107-F8E3-43C2-BD5C-B51504113F74}"/>
              </a:ext>
            </a:extLst>
          </p:cNvPr>
          <p:cNvGrpSpPr/>
          <p:nvPr/>
        </p:nvGrpSpPr>
        <p:grpSpPr>
          <a:xfrm>
            <a:off x="4776531" y="4764262"/>
            <a:ext cx="2597938" cy="860822"/>
            <a:chOff x="4776531" y="4764262"/>
            <a:chExt cx="2597938" cy="860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D3A65C-79D4-45E9-BCD7-A152CDFB5A62}"/>
                </a:ext>
              </a:extLst>
            </p:cNvPr>
            <p:cNvSpPr txBox="1"/>
            <p:nvPr/>
          </p:nvSpPr>
          <p:spPr>
            <a:xfrm>
              <a:off x="4776531" y="476426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23B6B-DD36-4A89-A401-CCDE98F7F9E5}"/>
                </a:ext>
              </a:extLst>
            </p:cNvPr>
            <p:cNvSpPr txBox="1"/>
            <p:nvPr/>
          </p:nvSpPr>
          <p:spPr>
            <a:xfrm>
              <a:off x="7152121" y="525575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6BF308D-112E-4964-B668-44FFA25756A8}"/>
              </a:ext>
            </a:extLst>
          </p:cNvPr>
          <p:cNvSpPr/>
          <p:nvPr/>
        </p:nvSpPr>
        <p:spPr>
          <a:xfrm>
            <a:off x="6465570" y="5320003"/>
            <a:ext cx="403860" cy="6045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923BA-F5C9-4195-9D98-562AF4453427}"/>
              </a:ext>
            </a:extLst>
          </p:cNvPr>
          <p:cNvGrpSpPr/>
          <p:nvPr/>
        </p:nvGrpSpPr>
        <p:grpSpPr>
          <a:xfrm>
            <a:off x="1910223" y="2723842"/>
            <a:ext cx="3829050" cy="2833352"/>
            <a:chOff x="1910223" y="2723842"/>
            <a:chExt cx="3829050" cy="2833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E46118-A33F-41FA-97DB-FD4D1A39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23" y="2723842"/>
              <a:ext cx="3829050" cy="20573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F7F1CF-B64D-4C1F-8B64-15A5990EB0E6}"/>
                </a:ext>
              </a:extLst>
            </p:cNvPr>
            <p:cNvSpPr txBox="1">
              <a:spLocks/>
            </p:cNvSpPr>
            <p:nvPr/>
          </p:nvSpPr>
          <p:spPr>
            <a:xfrm>
              <a:off x="2546357" y="5167487"/>
              <a:ext cx="255678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DFS (Depth-First Search)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CB96F-5609-4CF6-85B0-32C1A5BD8ADD}"/>
              </a:ext>
            </a:extLst>
          </p:cNvPr>
          <p:cNvGrpSpPr/>
          <p:nvPr/>
        </p:nvGrpSpPr>
        <p:grpSpPr>
          <a:xfrm>
            <a:off x="6452729" y="2723843"/>
            <a:ext cx="3714750" cy="2833351"/>
            <a:chOff x="6452729" y="2723843"/>
            <a:chExt cx="3714750" cy="28333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11F3E0-7635-4322-94B7-15384DB8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729" y="2723843"/>
              <a:ext cx="3714750" cy="2057400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3C4E0B7-FAB1-4EA5-9E47-5B280F95DD15}"/>
                </a:ext>
              </a:extLst>
            </p:cNvPr>
            <p:cNvSpPr txBox="1">
              <a:spLocks/>
            </p:cNvSpPr>
            <p:nvPr/>
          </p:nvSpPr>
          <p:spPr>
            <a:xfrm>
              <a:off x="6958993" y="5167487"/>
              <a:ext cx="270222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BFS (Breadth-First Search)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8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5495-6D90-49D5-9696-8B9F3C56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74" y="2131172"/>
            <a:ext cx="3746852" cy="4192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99B944-E0DD-4717-9595-7D4F62A6B1DF}"/>
              </a:ext>
            </a:extLst>
          </p:cNvPr>
          <p:cNvSpPr txBox="1">
            <a:spLocks/>
          </p:cNvSpPr>
          <p:nvPr/>
        </p:nvSpPr>
        <p:spPr>
          <a:xfrm>
            <a:off x="8612664" y="3485701"/>
            <a:ext cx="1514562" cy="148351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strategies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used 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25366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Iterator design pattern">
            <a:extLst>
              <a:ext uri="{FF2B5EF4-FFF2-40B4-BE49-F238E27FC236}">
                <a16:creationId xmlns:a16="http://schemas.microsoft.com/office/drawing/2014/main" id="{2C9B23B1-89D5-4DC3-B1F7-F5F79A1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64583"/>
            <a:ext cx="4572000" cy="4095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36F0-5CF5-44B0-B1A7-A2A79EFA7A70}"/>
              </a:ext>
            </a:extLst>
          </p:cNvPr>
          <p:cNvSpPr txBox="1"/>
          <p:nvPr/>
        </p:nvSpPr>
        <p:spPr>
          <a:xfrm>
            <a:off x="1391330" y="2477729"/>
            <a:ext cx="201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iterators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5172B-BC79-4297-9471-355DBB9A5596}"/>
              </a:ext>
            </a:extLst>
          </p:cNvPr>
          <p:cNvSpPr txBox="1"/>
          <p:nvPr/>
        </p:nvSpPr>
        <p:spPr>
          <a:xfrm>
            <a:off x="8789094" y="2477729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C2378-9A53-4834-AE55-8DD1B0EBA4EC}"/>
              </a:ext>
            </a:extLst>
          </p:cNvPr>
          <p:cNvSpPr txBox="1"/>
          <p:nvPr/>
        </p:nvSpPr>
        <p:spPr>
          <a:xfrm>
            <a:off x="1452440" y="4444114"/>
            <a:ext cx="1890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iterator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C741B-5C8D-40C4-8550-D0B3F5FAE024}"/>
              </a:ext>
            </a:extLst>
          </p:cNvPr>
          <p:cNvSpPr txBox="1"/>
          <p:nvPr/>
        </p:nvSpPr>
        <p:spPr>
          <a:xfrm>
            <a:off x="8933109" y="4444114"/>
            <a:ext cx="1932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CD42-16A2-4723-84A2-543234BA7185}"/>
              </a:ext>
            </a:extLst>
          </p:cNvPr>
          <p:cNvSpPr txBox="1"/>
          <p:nvPr/>
        </p:nvSpPr>
        <p:spPr>
          <a:xfrm>
            <a:off x="9012011" y="3202025"/>
            <a:ext cx="17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Needs to use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IIterator</a:t>
            </a:r>
          </a:p>
        </p:txBody>
      </p:sp>
    </p:spTree>
    <p:extLst>
      <p:ext uri="{BB962C8B-B14F-4D97-AF65-F5344CB8AC3E}">
        <p14:creationId xmlns:p14="http://schemas.microsoft.com/office/powerpoint/2010/main" val="19019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CA2EF14B-AB8F-42A0-A438-3DB75CF43D9D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C46E-B9EC-41AE-8F2F-E56BE802FBAB}"/>
              </a:ext>
            </a:extLst>
          </p:cNvPr>
          <p:cNvSpPr txBox="1"/>
          <p:nvPr/>
        </p:nvSpPr>
        <p:spPr>
          <a:xfrm>
            <a:off x="119942" y="130209"/>
            <a:ext cx="40508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 :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&gt;,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IDisposable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200" dirty="0">
                <a:highlight>
                  <a:srgbClr val="000000"/>
                </a:highlight>
              </a:rPr>
              <a:t> Current();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 MoveNext();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F1B2A-D7E3-41B4-93E9-2CA5819380D8}"/>
              </a:ext>
            </a:extLst>
          </p:cNvPr>
          <p:cNvSpPr txBox="1"/>
          <p:nvPr/>
        </p:nvSpPr>
        <p:spPr>
          <a:xfrm>
            <a:off x="8025439" y="112707"/>
            <a:ext cx="4050891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50" dirty="0">
                <a:highlight>
                  <a:srgbClr val="000000"/>
                </a:highlight>
              </a:rPr>
              <a:t>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: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_collection;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&gt;(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collection)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= collection.GetEnumerator();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._collection.Current;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250" dirty="0">
                <a:highlight>
                  <a:srgbClr val="000000"/>
                </a:highlight>
              </a:rPr>
              <a:t> MoveNext()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!=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250" dirty="0">
                <a:highlight>
                  <a:srgbClr val="000000"/>
                </a:highlight>
              </a:rPr>
              <a:t>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._collection.MoveNext())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50" dirty="0">
                <a:highlight>
                  <a:srgbClr val="000000"/>
                </a:highlight>
              </a:rPr>
              <a:t>;  </a:t>
            </a:r>
            <a:r>
              <a:rPr lang="en-US" sz="125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Now, you need to use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}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    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}        </a:t>
            </a:r>
          </a:p>
          <a:p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r>
              <a:rPr lang="en-US" sz="1250" dirty="0">
                <a:highlight>
                  <a:srgbClr val="000000"/>
                </a:highlight>
              </a:rPr>
              <a:t>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50" dirty="0">
                <a:highlight>
                  <a:srgbClr val="000000"/>
                </a:highlight>
              </a:rPr>
              <a:t> Dispose()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fr-FR" sz="1250" dirty="0">
                <a:highlight>
                  <a:srgbClr val="000000"/>
                </a:highlight>
              </a:rPr>
              <a:t>._collection?.Dispose();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B0C88-379E-410F-866E-7D0E1E74FFBA}"/>
              </a:ext>
            </a:extLst>
          </p:cNvPr>
          <p:cNvGrpSpPr/>
          <p:nvPr/>
        </p:nvGrpSpPr>
        <p:grpSpPr>
          <a:xfrm>
            <a:off x="1147187" y="2589524"/>
            <a:ext cx="5751871" cy="4155768"/>
            <a:chOff x="1700567" y="2143248"/>
            <a:chExt cx="5751871" cy="41557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C7013-9898-4971-87F4-EEE0D3957A62}"/>
                </a:ext>
              </a:extLst>
            </p:cNvPr>
            <p:cNvSpPr txBox="1"/>
            <p:nvPr/>
          </p:nvSpPr>
          <p:spPr>
            <a:xfrm>
              <a:off x="1700567" y="2636475"/>
              <a:ext cx="5751871" cy="3662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static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600" dirty="0">
                  <a:highlight>
                    <a:srgbClr val="000000"/>
                  </a:highlight>
                </a:rPr>
                <a:t> Main()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Collection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600" dirty="0">
                  <a:highlight>
                    <a:srgbClr val="000000"/>
                  </a:highlight>
                </a:rPr>
                <a:t>&lt;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&gt; {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2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4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5</a:t>
              </a:r>
              <a:r>
                <a:rPr lang="en-US" sz="1600" dirty="0">
                  <a:highlight>
                    <a:srgbClr val="000000"/>
                  </a:highlight>
                </a:rPr>
                <a:t> };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Iterator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iterableNumbers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CustomIterator</a:t>
              </a:r>
              <a:r>
                <a:rPr lang="en-US" sz="1600" dirty="0">
                  <a:highlight>
                    <a:srgbClr val="000000"/>
                  </a:highlight>
                </a:rPr>
                <a:t>(numbers);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Iterating not over “numbers” but internal “_collection”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foreach</a:t>
              </a:r>
              <a:r>
                <a:rPr lang="en-US" sz="1600" dirty="0">
                  <a:highlight>
                    <a:srgbClr val="000000"/>
                  </a:highlight>
                </a:rPr>
                <a:t> (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</a:t>
              </a:r>
              <a:r>
                <a:rPr lang="en-US" sz="1600" dirty="0">
                  <a:highlight>
                    <a:srgbClr val="000000"/>
                  </a:highlight>
                </a:rPr>
                <a:t> iterableNumbers)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Console</a:t>
              </a:r>
              <a:r>
                <a:rPr lang="en-US" sz="1600" dirty="0">
                  <a:highlight>
                    <a:srgbClr val="000000"/>
                  </a:highlight>
                </a:rPr>
                <a:t>.WriteLine(number);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A5395-CCC6-48C8-9BD8-289CDD0ABDA6}"/>
                </a:ext>
              </a:extLst>
            </p:cNvPr>
            <p:cNvSpPr txBox="1"/>
            <p:nvPr/>
          </p:nvSpPr>
          <p:spPr>
            <a:xfrm>
              <a:off x="4124218" y="2143248"/>
              <a:ext cx="90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</a:t>
              </a:r>
              <a:r>
                <a:rPr lang="en-US" sz="1600" dirty="0">
                  <a:highlight>
                    <a:srgbClr val="000000"/>
                  </a:highlight>
                </a:rPr>
                <a:t>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13F6DF-1C44-4B49-A767-9403CCDEC58A}"/>
              </a:ext>
            </a:extLst>
          </p:cNvPr>
          <p:cNvSpPr txBox="1"/>
          <p:nvPr/>
        </p:nvSpPr>
        <p:spPr>
          <a:xfrm>
            <a:off x="4734024" y="989134"/>
            <a:ext cx="271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0000"/>
                </a:highlight>
              </a:rPr>
              <a:t>NOTE:</a:t>
            </a:r>
            <a:r>
              <a:rPr lang="en-US" sz="1200" dirty="0">
                <a:highlight>
                  <a:srgbClr val="000000"/>
                </a:highlight>
              </a:rPr>
              <a:t> This is only a conceptual example.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Writing custom iterator for built-in </a:t>
            </a:r>
            <a:r>
              <a:rPr lang="en-US" sz="1200" b="1" dirty="0"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 is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completely redundant.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A75D2B-D3DA-4520-8EEF-8D0421EBC30E}"/>
              </a:ext>
            </a:extLst>
          </p:cNvPr>
          <p:cNvGrpSpPr/>
          <p:nvPr/>
        </p:nvGrpSpPr>
        <p:grpSpPr>
          <a:xfrm>
            <a:off x="6899058" y="1752256"/>
            <a:ext cx="3098302" cy="1325624"/>
            <a:chOff x="7163218" y="1554691"/>
            <a:chExt cx="3098302" cy="13256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C2A55-DCEF-4813-A3D4-7B5A275BA7B2}"/>
                </a:ext>
              </a:extLst>
            </p:cNvPr>
            <p:cNvSpPr/>
            <p:nvPr/>
          </p:nvSpPr>
          <p:spPr>
            <a:xfrm>
              <a:off x="8605520" y="1638204"/>
              <a:ext cx="1260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DBE19D-B71B-4CD9-8C76-36F41F792F23}"/>
                </a:ext>
              </a:extLst>
            </p:cNvPr>
            <p:cNvSpPr/>
            <p:nvPr/>
          </p:nvSpPr>
          <p:spPr>
            <a:xfrm>
              <a:off x="8605520" y="2585675"/>
              <a:ext cx="1656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6879CF-ED3E-41B7-A408-2F8722B3CA91}"/>
                </a:ext>
              </a:extLst>
            </p:cNvPr>
            <p:cNvSpPr txBox="1"/>
            <p:nvPr/>
          </p:nvSpPr>
          <p:spPr>
            <a:xfrm>
              <a:off x="7163218" y="1554691"/>
              <a:ext cx="1145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Required</a:t>
              </a: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by</a:t>
              </a:r>
              <a:b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IEnumerator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B7F45-D082-4222-A512-32167015C2A7}"/>
              </a:ext>
            </a:extLst>
          </p:cNvPr>
          <p:cNvGrpSpPr/>
          <p:nvPr/>
        </p:nvGrpSpPr>
        <p:grpSpPr>
          <a:xfrm>
            <a:off x="4850482" y="2930560"/>
            <a:ext cx="3490878" cy="3261446"/>
            <a:chOff x="4850482" y="2930560"/>
            <a:chExt cx="3490878" cy="326144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2CD115-6878-48B5-993D-7CCBE7780B19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886632" y="2930560"/>
              <a:ext cx="3454728" cy="2516512"/>
            </a:xfrm>
            <a:prstGeom prst="bentConnector3">
              <a:avLst>
                <a:gd name="adj1" fmla="val 82445"/>
              </a:avLst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C1442F-324F-4196-B1E4-FB55EDDFA7D7}"/>
                </a:ext>
              </a:extLst>
            </p:cNvPr>
            <p:cNvSpPr txBox="1"/>
            <p:nvPr/>
          </p:nvSpPr>
          <p:spPr>
            <a:xfrm>
              <a:off x="4850482" y="5545675"/>
              <a:ext cx="29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you can implement this method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in a way to iterate over a given collection in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a reversed order or skipping every 2</a:t>
              </a:r>
              <a:r>
                <a:rPr lang="en-US" sz="1200" b="1" baseline="30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nd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value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4634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3A160D17-4EBE-40AA-B3F4-4392CC0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Ienumerator Methods: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5B2BD-E7AB-46B1-A114-F94C3BD09C4D}"/>
              </a:ext>
            </a:extLst>
          </p:cNvPr>
          <p:cNvSpPr txBox="1">
            <a:spLocks/>
          </p:cNvSpPr>
          <p:nvPr/>
        </p:nvSpPr>
        <p:spPr>
          <a:xfrm>
            <a:off x="4547419" y="3429000"/>
            <a:ext cx="3097161" cy="158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dirty="0">
                <a:highlight>
                  <a:srgbClr val="000000"/>
                </a:highlight>
              </a:rPr>
              <a:t> item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highlight>
                  <a:srgbClr val="000000"/>
                </a:highlight>
              </a:rPr>
              <a:t> items)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Some operation on “item”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481B11-02AE-4BD7-9CE9-44B5102FC4BB}"/>
              </a:ext>
            </a:extLst>
          </p:cNvPr>
          <p:cNvSpPr txBox="1">
            <a:spLocks/>
          </p:cNvSpPr>
          <p:nvPr/>
        </p:nvSpPr>
        <p:spPr>
          <a:xfrm>
            <a:off x="334296" y="1467464"/>
            <a:ext cx="3598607" cy="17673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nothing else than just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“</a:t>
            </a:r>
            <a:r>
              <a:rPr lang="en-US" b="1" dirty="0">
                <a:highlight>
                  <a:srgbClr val="000000"/>
                </a:highlight>
              </a:rPr>
              <a:t>syntax sugar</a:t>
            </a:r>
            <a:r>
              <a:rPr lang="en-US" dirty="0">
                <a:highlight>
                  <a:srgbClr val="000000"/>
                </a:highlight>
              </a:rPr>
              <a:t>” to use iterator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associated with a given collection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a more convenient way than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(even, if there is no index structure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behind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highlight>
                  <a:srgbClr val="000000"/>
                </a:highlight>
              </a:rPr>
              <a:t> is not allowed)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59F90D-970B-4A1D-A55C-A9811EC459A0}"/>
              </a:ext>
            </a:extLst>
          </p:cNvPr>
          <p:cNvSpPr txBox="1">
            <a:spLocks/>
          </p:cNvSpPr>
          <p:nvPr/>
        </p:nvSpPr>
        <p:spPr>
          <a:xfrm>
            <a:off x="334296" y="3781425"/>
            <a:ext cx="3598607" cy="21179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using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methods (</a:t>
            </a:r>
            <a:r>
              <a:rPr lang="en-US" b="1" dirty="0">
                <a:highlight>
                  <a:srgbClr val="000000"/>
                </a:highlight>
              </a:rPr>
              <a:t>Current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highlight>
                  <a:srgbClr val="000000"/>
                </a:highlight>
              </a:rPr>
              <a:t>MoveNext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0" indent="0" algn="ctr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dirty="0">
                <a:highlight>
                  <a:srgbClr val="000000"/>
                </a:highlight>
              </a:rPr>
              <a:t> is an </a:t>
            </a:r>
            <a:r>
              <a:rPr lang="en-US" b="1" dirty="0">
                <a:highlight>
                  <a:srgbClr val="000000"/>
                </a:highlight>
              </a:rPr>
              <a:t>interface</a:t>
            </a:r>
            <a:r>
              <a:rPr lang="en-US" dirty="0">
                <a:highlight>
                  <a:srgbClr val="000000"/>
                </a:highlight>
              </a:rPr>
              <a:t> 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by those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dirty="0">
                <a:highlight>
                  <a:srgbClr val="000000"/>
                </a:highlight>
              </a:rPr>
              <a:t> collections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be iterated through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EB56D-BFD4-4DE6-B0E1-43F0A0AA19E8}"/>
              </a:ext>
            </a:extLst>
          </p:cNvPr>
          <p:cNvGrpSpPr/>
          <p:nvPr/>
        </p:nvGrpSpPr>
        <p:grpSpPr>
          <a:xfrm>
            <a:off x="6764597" y="1540367"/>
            <a:ext cx="4621158" cy="1888632"/>
            <a:chOff x="6764597" y="1540367"/>
            <a:chExt cx="4621158" cy="1888632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09CA9649-AAE1-410E-A5A3-2DEA8276897B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26657" cy="683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1. </a:t>
              </a:r>
              <a:r>
                <a:rPr lang="en-US" b="1" dirty="0">
                  <a:highlight>
                    <a:srgbClr val="000000"/>
                  </a:highlight>
                </a:rPr>
                <a:t>GetEnumerator()</a:t>
              </a:r>
              <a:r>
                <a:rPr lang="en-US" dirty="0">
                  <a:highlight>
                    <a:srgbClr val="000000"/>
                  </a:highlight>
                </a:rPr>
                <a:t> method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is called </a:t>
              </a:r>
              <a:r>
                <a:rPr lang="en-US" u="sng" dirty="0">
                  <a:highlight>
                    <a:srgbClr val="000000"/>
                  </a:highlight>
                </a:rPr>
                <a:t>on a given collection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A25B6844-26DF-4765-A37C-CE38C08B0B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69657" y="1839558"/>
              <a:ext cx="1684381" cy="1494502"/>
            </a:xfrm>
            <a:prstGeom prst="bentConnector3">
              <a:avLst>
                <a:gd name="adj1" fmla="val -20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A1EC-3753-413C-A4F9-2E961E7FFA2A}"/>
              </a:ext>
            </a:extLst>
          </p:cNvPr>
          <p:cNvGrpSpPr/>
          <p:nvPr/>
        </p:nvGrpSpPr>
        <p:grpSpPr>
          <a:xfrm>
            <a:off x="6356560" y="2290497"/>
            <a:ext cx="5068524" cy="1691568"/>
            <a:chOff x="6356560" y="1540367"/>
            <a:chExt cx="5068524" cy="1691568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FDE2C10-4726-4435-AA47-51538EA94D83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6915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</a:t>
              </a:r>
              <a:r>
                <a:rPr lang="en-US" b="1" dirty="0">
                  <a:highlight>
                    <a:srgbClr val="000000"/>
                  </a:highlight>
                </a:rPr>
                <a:t>MoveNext()</a:t>
              </a:r>
              <a:r>
                <a:rPr lang="en-US" dirty="0">
                  <a:highlight>
                    <a:srgbClr val="000000"/>
                  </a:highlight>
                </a:rPr>
                <a:t> method is called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from retrieved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pl-PL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E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numerator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If </a:t>
              </a:r>
              <a:r>
                <a:rPr lang="en-US" sz="1400" dirty="0">
                  <a:highlight>
                    <a:srgbClr val="C0C0C0"/>
                  </a:highlight>
                </a:rPr>
                <a:t>bool MoveNext()</a:t>
              </a:r>
              <a:r>
                <a:rPr lang="en-US" sz="1400" dirty="0">
                  <a:highlight>
                    <a:srgbClr val="000000"/>
                  </a:highlight>
                </a:rPr>
                <a:t> method will return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false</a:t>
              </a:r>
              <a:r>
                <a:rPr lang="en-US" sz="1400" dirty="0">
                  <a:highlight>
                    <a:srgbClr val="000000"/>
                  </a:highlight>
                </a:rPr>
                <a:t>, then the loop will be terminated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22085B4-40A0-417A-A2F5-09C83746A0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6560" y="1748092"/>
              <a:ext cx="1902540" cy="930778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4BF1D-2991-475E-8614-4F2DC1E4E1F4}"/>
              </a:ext>
            </a:extLst>
          </p:cNvPr>
          <p:cNvGrpSpPr/>
          <p:nvPr/>
        </p:nvGrpSpPr>
        <p:grpSpPr>
          <a:xfrm>
            <a:off x="6005061" y="3783396"/>
            <a:ext cx="5380694" cy="1889817"/>
            <a:chOff x="6044390" y="1486726"/>
            <a:chExt cx="5380694" cy="1889817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CF95457-287A-4D88-BDE4-6A52BB0DD14A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83617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. </a:t>
              </a:r>
              <a:r>
                <a:rPr lang="en-US" b="1" dirty="0">
                  <a:highlight>
                    <a:srgbClr val="000000"/>
                  </a:highlight>
                </a:rPr>
                <a:t>Current</a:t>
              </a:r>
              <a:r>
                <a:rPr lang="en-US" dirty="0">
                  <a:highlight>
                    <a:srgbClr val="000000"/>
                  </a:highlight>
                </a:rPr>
                <a:t> property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of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retrieved</a:t>
              </a:r>
              <a:br>
                <a:rPr lang="pl-PL" dirty="0">
                  <a:highlight>
                    <a:srgbClr val="000000"/>
                  </a:highlight>
                </a:rPr>
              </a:br>
              <a:r>
                <a:rPr lang="pl-PL" dirty="0">
                  <a:highlight>
                    <a:srgbClr val="000000"/>
                  </a:highlight>
                </a:rPr>
                <a:t>    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IEnumerator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is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peeked now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The recently browsed element will be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returned and assigned to internal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</a:t>
              </a:r>
              <a:r>
                <a:rPr lang="en-US" sz="1400" dirty="0">
                  <a:highlight>
                    <a:srgbClr val="000000"/>
                  </a:highlight>
                </a:rPr>
                <a:t> (that’s why we are declaring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iables</a:t>
              </a:r>
              <a:r>
                <a:rPr lang="en-US" sz="1400" dirty="0">
                  <a:highlight>
                    <a:srgbClr val="000000"/>
                  </a:highlight>
                </a:rPr>
                <a:t> inside of the foreach loops)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ECBB6D0-D3E4-415A-9057-B88039EED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4390" y="1486726"/>
              <a:ext cx="2214721" cy="261372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9D213B4-B15C-4396-BD9E-6C2E88CB5EFD}"/>
              </a:ext>
            </a:extLst>
          </p:cNvPr>
          <p:cNvSpPr txBox="1">
            <a:spLocks/>
          </p:cNvSpPr>
          <p:nvPr/>
        </p:nvSpPr>
        <p:spPr>
          <a:xfrm>
            <a:off x="8182921" y="5734791"/>
            <a:ext cx="3165986" cy="99118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4. </a:t>
            </a:r>
            <a:r>
              <a:rPr lang="en-US" dirty="0">
                <a:highlight>
                  <a:srgbClr val="000000"/>
                </a:highlight>
              </a:rPr>
              <a:t>Depends on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dirty="0">
                <a:highlight>
                  <a:srgbClr val="000000"/>
                </a:highlight>
              </a:rPr>
              <a:t>/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state of </a:t>
            </a:r>
            <a:r>
              <a:rPr lang="en-US" b="1" dirty="0">
                <a:highlight>
                  <a:srgbClr val="000000"/>
                </a:highlight>
              </a:rPr>
              <a:t>MoveNext()</a:t>
            </a:r>
            <a:r>
              <a:rPr lang="en-US" dirty="0">
                <a:highlight>
                  <a:srgbClr val="000000"/>
                </a:highlight>
              </a:rPr>
              <a:t> method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the loop will continue or not</a:t>
            </a:r>
            <a:endParaRPr lang="en-US" u="sng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76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  <p:bldP spid="12" grpId="0"/>
      <p:bldP spid="12" grpId="1"/>
      <p:bldP spid="3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 Method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Strategy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control which custom iterator should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used with a specific custom collection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BC90B-4902-4E81-A17B-D02BE5415A9C}"/>
              </a:ext>
            </a:extLst>
          </p:cNvPr>
          <p:cNvSpPr txBox="1">
            <a:spLocks/>
          </p:cNvSpPr>
          <p:nvPr/>
        </p:nvSpPr>
        <p:spPr>
          <a:xfrm>
            <a:off x="522288" y="3949621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Memento</a:t>
            </a:r>
            <a:r>
              <a:rPr lang="en-US" dirty="0">
                <a:highlight>
                  <a:srgbClr val="000000"/>
                </a:highlight>
              </a:rPr>
              <a:t> design pattern would allow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preserve the current iteration state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case of rolling it back a bit later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07DB8-7478-4D9C-BB76-69916573DD6D}"/>
              </a:ext>
            </a:extLst>
          </p:cNvPr>
          <p:cNvSpPr txBox="1">
            <a:spLocks/>
          </p:cNvSpPr>
          <p:nvPr/>
        </p:nvSpPr>
        <p:spPr>
          <a:xfrm>
            <a:off x="7705212" y="3949620"/>
            <a:ext cx="4039747" cy="72305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700" dirty="0">
                <a:highlight>
                  <a:srgbClr val="000000"/>
                </a:highlight>
              </a:rPr>
              <a:t>Using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Visitor</a:t>
            </a:r>
            <a:r>
              <a:rPr lang="en-US" sz="1700" dirty="0">
                <a:highlight>
                  <a:srgbClr val="000000"/>
                </a:highlight>
              </a:rPr>
              <a:t> design pattern and additional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operation can be executed on the currently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iterated element (regardless it’s type)</a:t>
            </a:r>
          </a:p>
        </p:txBody>
      </p:sp>
    </p:spTree>
    <p:extLst>
      <p:ext uri="{BB962C8B-B14F-4D97-AF65-F5344CB8AC3E}">
        <p14:creationId xmlns:p14="http://schemas.microsoft.com/office/powerpoint/2010/main" val="25394557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Always implement the most basic methods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</a:t>
            </a:r>
            <a:r>
              <a:rPr lang="en-US" sz="2000" b="1" cap="none" dirty="0">
                <a:solidFill>
                  <a:schemeClr val="bg1"/>
                </a:solidFill>
              </a:rPr>
              <a:t>Count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GetEnumerator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MoveNext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Current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Clear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ToString</a:t>
            </a:r>
            <a:r>
              <a:rPr lang="en-US" sz="2000" cap="none" dirty="0">
                <a:solidFill>
                  <a:schemeClr val="bg1"/>
                </a:solidFill>
              </a:rPr>
              <a:t>(), to ensure that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custom iterator (wrapper) class will behave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a real collection – not only in foreach.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6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73F07B-0FF8-48C8-99D0-17FA3E3C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2775839"/>
            <a:ext cx="156375" cy="180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2C75D9-0998-4ABB-9454-AC6FE64E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2" y="3339000"/>
            <a:ext cx="156375" cy="1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5A67F1-CE4E-4C0D-BEFC-F946CEC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3568319"/>
            <a:ext cx="156375" cy="180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2A95F0-8DE1-45CF-A83E-911A0069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4041480"/>
            <a:ext cx="156375" cy="180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B222E6-0538-4A57-9EA9-AF65E130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2775839"/>
            <a:ext cx="156375" cy="180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0897654-31F6-4CC1-B5B2-297BEF62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041480"/>
            <a:ext cx="156375" cy="180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58EBDB-1252-4E2A-A1D9-A258DF3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281933"/>
            <a:ext cx="156375" cy="180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D7C1-3B17-4DD9-BC06-87611CD3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751489"/>
            <a:ext cx="156375" cy="18000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878780-7C22-4BA7-ABF9-51C8C43A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2775839"/>
            <a:ext cx="156375" cy="180000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25F2F6-51B0-4C26-83C8-0870FA9B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568319"/>
            <a:ext cx="156375" cy="180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87B1FD-699A-4074-9AB0-A0062022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5016119"/>
            <a:ext cx="156375" cy="180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CD5C05-3ABE-45E7-B1E5-C2528EC4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815969"/>
            <a:ext cx="15637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177744"/>
            <a:ext cx="4102826" cy="2913896"/>
            <a:chOff x="617220" y="1170424"/>
            <a:chExt cx="4102826" cy="2913896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170424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363094"/>
            <a:ext cx="4102826" cy="3247891"/>
            <a:chOff x="434340" y="3478085"/>
            <a:chExt cx="4102826" cy="3247891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478085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308763" y="1243544"/>
            <a:ext cx="373475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_burger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5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._burger.NumPatties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._burger.Bacon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BuildCheeseburger()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Reset();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F4189F-36A9-4903-A4BF-8A1DCC9C822E}"/>
              </a:ext>
            </a:extLst>
          </p:cNvPr>
          <p:cNvGrpSpPr/>
          <p:nvPr/>
        </p:nvGrpSpPr>
        <p:grpSpPr>
          <a:xfrm>
            <a:off x="4222908" y="4936862"/>
            <a:ext cx="7660329" cy="1477328"/>
            <a:chOff x="5625092" y="2776860"/>
            <a:chExt cx="7660329" cy="14773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8727287" y="2776860"/>
              <a:ext cx="4558134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Main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mcDonalds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cheeseburger = mcDonalds.BuildCheesburger();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5625092" y="3322484"/>
              <a:ext cx="2916801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(#1a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Properties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DC69F8-599A-45D2-A0EC-C79D9915F44A}"/>
              </a:ext>
            </a:extLst>
          </p:cNvPr>
          <p:cNvSpPr txBox="1"/>
          <p:nvPr/>
        </p:nvSpPr>
        <p:spPr>
          <a:xfrm>
            <a:off x="9195404" y="4484779"/>
            <a:ext cx="81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Usage: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4515852" y="2170097"/>
            <a:ext cx="316237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500" dirty="0">
                <a:highlight>
                  <a:srgbClr val="000000"/>
                </a:highlight>
              </a:rPr>
              <a:t> NumPatties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Cheese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Bacon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05FEFB-8E38-4F26-96BC-19CC14648ABF}"/>
              </a:ext>
            </a:extLst>
          </p:cNvPr>
          <p:cNvGrpSpPr/>
          <p:nvPr/>
        </p:nvGrpSpPr>
        <p:grpSpPr>
          <a:xfrm>
            <a:off x="665018" y="4211782"/>
            <a:ext cx="4842901" cy="1930400"/>
            <a:chOff x="665018" y="4211782"/>
            <a:chExt cx="4842901" cy="1930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8DF6E6-F779-409F-AB8D-631A997BB8B7}"/>
                </a:ext>
              </a:extLst>
            </p:cNvPr>
            <p:cNvSpPr/>
            <p:nvPr/>
          </p:nvSpPr>
          <p:spPr>
            <a:xfrm>
              <a:off x="665018" y="4211782"/>
              <a:ext cx="2817091" cy="19304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18587-96BA-4BEF-93D6-4D2FB492E3BE}"/>
                </a:ext>
              </a:extLst>
            </p:cNvPr>
            <p:cNvSpPr txBox="1"/>
            <p:nvPr/>
          </p:nvSpPr>
          <p:spPr>
            <a:xfrm>
              <a:off x="3523786" y="4715611"/>
              <a:ext cx="1984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AABF4-2C1F-4910-9FC6-4A1CBDD8F78E}"/>
              </a:ext>
            </a:extLst>
          </p:cNvPr>
          <p:cNvGrpSpPr/>
          <p:nvPr/>
        </p:nvGrpSpPr>
        <p:grpSpPr>
          <a:xfrm>
            <a:off x="660400" y="2605792"/>
            <a:ext cx="8656460" cy="1333985"/>
            <a:chOff x="660400" y="2948300"/>
            <a:chExt cx="8656460" cy="10300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686B3C-D30C-432F-93BB-DBB57BA7C7F4}"/>
                </a:ext>
              </a:extLst>
            </p:cNvPr>
            <p:cNvSpPr/>
            <p:nvPr/>
          </p:nvSpPr>
          <p:spPr>
            <a:xfrm>
              <a:off x="660400" y="2948300"/>
              <a:ext cx="7017825" cy="10300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658843-0CA4-4C15-9AB2-012CD293C703}"/>
                </a:ext>
              </a:extLst>
            </p:cNvPr>
            <p:cNvSpPr txBox="1"/>
            <p:nvPr/>
          </p:nvSpPr>
          <p:spPr>
            <a:xfrm>
              <a:off x="7718217" y="2948300"/>
              <a:ext cx="1598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Need to update these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properties manually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(support for new class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features: “Lettuce”)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60981" y="1771301"/>
            <a:ext cx="357916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br>
              <a:rPr lang="en-NL" sz="6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NL" sz="1200" dirty="0">
                <a:highlight>
                  <a:srgbClr val="000000"/>
                </a:highlight>
              </a:rPr>
              <a:t>&lt;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NL" sz="1200" dirty="0">
                <a:highlight>
                  <a:srgbClr val="000000"/>
                </a:highlight>
              </a:rPr>
              <a:t>&gt;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{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highlight>
                  <a:srgbClr val="000000"/>
                </a:highlight>
              </a:rPr>
              <a:t>Reset()</a:t>
            </a:r>
            <a:r>
              <a:rPr lang="en-NL" sz="1200" dirty="0">
                <a:highlight>
                  <a:srgbClr val="000000"/>
                </a:highlight>
              </a:rPr>
              <a:t>;  </a:t>
            </a:r>
            <a:r>
              <a:rPr lang="en-NL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Default state</a:t>
            </a: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._burger.Ingredients.Clear();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NL" sz="1200" dirty="0">
                <a:highlight>
                  <a:srgbClr val="000000"/>
                </a:highlight>
              </a:rPr>
              <a:t>._burger.AddIngredient(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NL" sz="1200" dirty="0">
                <a:highlight>
                  <a:srgbClr val="000000"/>
                </a:highlight>
              </a:rPr>
              <a:t> 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Meat</a:t>
            </a:r>
            <a:r>
              <a:rPr lang="en-NL" sz="1200" dirty="0">
                <a:highlight>
                  <a:srgbClr val="000000"/>
                </a:highlight>
              </a:rPr>
              <a:t>());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US" sz="1200" dirty="0">
                <a:highlight>
                  <a:srgbClr val="000000"/>
                </a:highlight>
              </a:rPr>
              <a:t>._burger.Add(ingredient);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(#1b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Components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CB37F4-40B2-439C-BE05-F21C9E184B29}"/>
              </a:ext>
            </a:extLst>
          </p:cNvPr>
          <p:cNvGrpSpPr/>
          <p:nvPr/>
        </p:nvGrpSpPr>
        <p:grpSpPr>
          <a:xfrm>
            <a:off x="3906983" y="4264637"/>
            <a:ext cx="7370308" cy="2400311"/>
            <a:chOff x="4525820" y="4484779"/>
            <a:chExt cx="7370308" cy="2400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8478983" y="4936862"/>
              <a:ext cx="3404254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CreateCheesburger()</a:t>
              </a:r>
              <a:endParaRPr lang="en-US" sz="1500" dirty="0">
                <a:highlight>
                  <a:srgbClr val="000000"/>
                </a:highlight>
              </a:endParaRP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burger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 = burger.Reset();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burger.AddIngredient(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Cheese</a:t>
              </a:r>
              <a:r>
                <a:rPr lang="en-US" sz="1500" dirty="0">
                  <a:highlight>
                    <a:srgbClr val="000000"/>
                  </a:highlight>
                </a:rPr>
                <a:t>());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cheeseburger</a:t>
              </a:r>
              <a:r>
                <a:rPr lang="en-US" sz="1500" dirty="0">
                  <a:highlight>
                    <a:srgbClr val="000000"/>
                  </a:highlight>
                </a:rPr>
                <a:t> = burger.Build();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525820" y="5713318"/>
              <a:ext cx="380596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77234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46E2E6-FB30-4A16-A3F7-899301132D69}"/>
                </a:ext>
              </a:extLst>
            </p:cNvPr>
            <p:cNvSpPr txBox="1"/>
            <p:nvPr/>
          </p:nvSpPr>
          <p:spPr>
            <a:xfrm>
              <a:off x="9781580" y="6638869"/>
              <a:ext cx="21145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NOTE: Can be placed in Director class</a:t>
              </a:r>
              <a:endParaRPr lang="en-US" sz="10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7577051" y="2319361"/>
            <a:ext cx="445396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N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500" dirty="0">
                <a:highlight>
                  <a:srgbClr val="000000"/>
                </a:highlight>
              </a:rPr>
              <a:t>&lt;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&gt; Ingredients </a:t>
            </a:r>
            <a:r>
              <a:rPr lang="en-NL" sz="1500" dirty="0">
                <a:highlight>
                  <a:srgbClr val="000000"/>
                </a:highlight>
              </a:rPr>
              <a:t>{ </a:t>
            </a:r>
            <a:r>
              <a:rPr lang="en-N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NL" sz="1500" dirty="0">
                <a:highlight>
                  <a:srgbClr val="000000"/>
                </a:highlight>
              </a:rPr>
              <a:t>; }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66F2D-C89E-42BD-B704-3E49E2DDF45B}"/>
              </a:ext>
            </a:extLst>
          </p:cNvPr>
          <p:cNvSpPr txBox="1"/>
          <p:nvPr/>
        </p:nvSpPr>
        <p:spPr>
          <a:xfrm>
            <a:off x="7577050" y="3430076"/>
            <a:ext cx="3138439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6AC65-B64F-4495-B38E-6602416B65A4}"/>
              </a:ext>
            </a:extLst>
          </p:cNvPr>
          <p:cNvSpPr txBox="1"/>
          <p:nvPr/>
        </p:nvSpPr>
        <p:spPr>
          <a:xfrm>
            <a:off x="160982" y="186494"/>
            <a:ext cx="400461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T </a:t>
            </a:r>
            <a:r>
              <a:rPr lang="en-US" sz="1200" dirty="0">
                <a:highlight>
                  <a:srgbClr val="000000"/>
                </a:highlight>
              </a:rPr>
              <a:t>: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6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6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highlight>
                  <a:srgbClr val="000000"/>
                </a:highlight>
              </a:rPr>
              <a:t>Build();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3EA2D-80EC-4988-A8B9-C2B2697D76F5}"/>
              </a:ext>
            </a:extLst>
          </p:cNvPr>
          <p:cNvSpPr txBox="1"/>
          <p:nvPr/>
        </p:nvSpPr>
        <p:spPr>
          <a:xfrm>
            <a:off x="9012652" y="1084995"/>
            <a:ext cx="301836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7006F-B795-4781-8FE9-85B08D7D637F}"/>
              </a:ext>
            </a:extLst>
          </p:cNvPr>
          <p:cNvSpPr txBox="1"/>
          <p:nvPr/>
        </p:nvSpPr>
        <p:spPr>
          <a:xfrm>
            <a:off x="8451851" y="1502656"/>
            <a:ext cx="3579167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Cheese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4A8DE-D04D-4B9C-ABAF-C71C36967F46}"/>
              </a:ext>
            </a:extLst>
          </p:cNvPr>
          <p:cNvSpPr txBox="1"/>
          <p:nvPr/>
        </p:nvSpPr>
        <p:spPr>
          <a:xfrm>
            <a:off x="7239896" y="161156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highlight>
                  <a:srgbClr val="000000"/>
                </a:highlight>
              </a:rPr>
              <a:t>Models:</a:t>
            </a:r>
            <a:endParaRPr lang="en-US" dirty="0"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D09E1-244E-4E2E-866C-19C2E9C3AE16}"/>
              </a:ext>
            </a:extLst>
          </p:cNvPr>
          <p:cNvGrpSpPr/>
          <p:nvPr/>
        </p:nvGrpSpPr>
        <p:grpSpPr>
          <a:xfrm>
            <a:off x="438593" y="4611437"/>
            <a:ext cx="5544994" cy="865727"/>
            <a:chOff x="-3133393" y="4777692"/>
            <a:chExt cx="5544994" cy="8657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AD804E-AABC-4A0E-80FD-0D32F853F9AE}"/>
                </a:ext>
              </a:extLst>
            </p:cNvPr>
            <p:cNvSpPr/>
            <p:nvPr/>
          </p:nvSpPr>
          <p:spPr>
            <a:xfrm>
              <a:off x="-3133393" y="4777692"/>
              <a:ext cx="3135880" cy="86572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549205-0172-4499-9D87-DF7F4B915FB2}"/>
                </a:ext>
              </a:extLst>
            </p:cNvPr>
            <p:cNvSpPr txBox="1"/>
            <p:nvPr/>
          </p:nvSpPr>
          <p:spPr>
            <a:xfrm>
              <a:off x="27935" y="5108364"/>
              <a:ext cx="2383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flexible and generic use case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ACC2F7-463E-4A63-A324-1F20BB8949A3}"/>
              </a:ext>
            </a:extLst>
          </p:cNvPr>
          <p:cNvGrpSpPr/>
          <p:nvPr/>
        </p:nvGrpSpPr>
        <p:grpSpPr>
          <a:xfrm>
            <a:off x="5572645" y="2626952"/>
            <a:ext cx="5714170" cy="646331"/>
            <a:chOff x="-5503740" y="4640830"/>
            <a:chExt cx="5714170" cy="6463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7E8607-B1AC-4E3F-8380-F2200215104A}"/>
                </a:ext>
              </a:extLst>
            </p:cNvPr>
            <p:cNvSpPr/>
            <p:nvPr/>
          </p:nvSpPr>
          <p:spPr>
            <a:xfrm>
              <a:off x="-3123869" y="4803178"/>
              <a:ext cx="3334299" cy="3208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C970A1-D76F-4E00-B9C3-5D6FB72A35AF}"/>
                </a:ext>
              </a:extLst>
            </p:cNvPr>
            <p:cNvSpPr txBox="1"/>
            <p:nvPr/>
          </p:nvSpPr>
          <p:spPr>
            <a:xfrm>
              <a:off x="-5503740" y="4640830"/>
              <a:ext cx="22413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However, if you want to get a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specific element from that list,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you need to look up inside of it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2A982F-418E-4221-9004-A36CC63C2098}"/>
              </a:ext>
            </a:extLst>
          </p:cNvPr>
          <p:cNvGrpSpPr/>
          <p:nvPr/>
        </p:nvGrpSpPr>
        <p:grpSpPr>
          <a:xfrm>
            <a:off x="8321965" y="691475"/>
            <a:ext cx="3796144" cy="1935476"/>
            <a:chOff x="-1697147" y="3437486"/>
            <a:chExt cx="3796144" cy="19354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7AE094-E27A-4CCB-8E57-2323EC56063D}"/>
                </a:ext>
              </a:extLst>
            </p:cNvPr>
            <p:cNvSpPr/>
            <p:nvPr/>
          </p:nvSpPr>
          <p:spPr>
            <a:xfrm>
              <a:off x="-1697147" y="3762011"/>
              <a:ext cx="3796144" cy="16109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2709EF-0A66-47A1-A1D9-3331E03C570E}"/>
                </a:ext>
              </a:extLst>
            </p:cNvPr>
            <p:cNvSpPr txBox="1"/>
            <p:nvPr/>
          </p:nvSpPr>
          <p:spPr>
            <a:xfrm>
              <a:off x="-654681" y="3437486"/>
              <a:ext cx="1754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More classes to support.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4461FE-3BAF-4EB5-A089-79CDD54D7CE1}"/>
              </a:ext>
            </a:extLst>
          </p:cNvPr>
          <p:cNvGrpSpPr/>
          <p:nvPr/>
        </p:nvGrpSpPr>
        <p:grpSpPr>
          <a:xfrm>
            <a:off x="7029279" y="4366886"/>
            <a:ext cx="4248011" cy="2298062"/>
            <a:chOff x="1497889" y="5049898"/>
            <a:chExt cx="4248011" cy="22980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D245C7-F9F2-4191-BC7E-F6EEB91EB697}"/>
                </a:ext>
              </a:extLst>
            </p:cNvPr>
            <p:cNvSpPr/>
            <p:nvPr/>
          </p:nvSpPr>
          <p:spPr>
            <a:xfrm>
              <a:off x="2328756" y="5389816"/>
              <a:ext cx="3417144" cy="1958144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E1009E-F7E2-4FB8-BDC3-F3D971E5DBB8}"/>
                </a:ext>
              </a:extLst>
            </p:cNvPr>
            <p:cNvSpPr txBox="1"/>
            <p:nvPr/>
          </p:nvSpPr>
          <p:spPr>
            <a:xfrm>
              <a:off x="1497889" y="5049898"/>
              <a:ext cx="2045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AD13-C31C-45B8-B3BD-385B04B18B90}"/>
              </a:ext>
            </a:extLst>
          </p:cNvPr>
          <p:cNvSpPr txBox="1"/>
          <p:nvPr/>
        </p:nvSpPr>
        <p:spPr>
          <a:xfrm>
            <a:off x="5205730" y="1499280"/>
            <a:ext cx="1780540" cy="127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IBuilder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BuildPartA();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BuildPartB();</a:t>
            </a:r>
            <a:br>
              <a:rPr lang="en-US" sz="1100" dirty="0">
                <a:highlight>
                  <a:srgbClr val="000000"/>
                </a:highlight>
              </a:rPr>
            </a:b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GetProduct();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984302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</a:t>
            </a:r>
            <a:r>
              <a:rPr lang="en-US" sz="1100" dirty="0">
                <a:highlight>
                  <a:srgbClr val="000000"/>
                </a:highlight>
              </a:rPr>
              <a:t> part);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D5CD31-55A0-4CC1-A453-AFD3691B6AB5}"/>
              </a:ext>
            </a:extLst>
          </p:cNvPr>
          <p:cNvGrpSpPr/>
          <p:nvPr/>
        </p:nvGrpSpPr>
        <p:grpSpPr>
          <a:xfrm>
            <a:off x="142239" y="112707"/>
            <a:ext cx="4897121" cy="6632585"/>
            <a:chOff x="142239" y="166568"/>
            <a:chExt cx="4897121" cy="70812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551FFE-C4AB-4164-A8AC-023CD9E62271}"/>
                </a:ext>
              </a:extLst>
            </p:cNvPr>
            <p:cNvSpPr txBox="1"/>
            <p:nvPr/>
          </p:nvSpPr>
          <p:spPr>
            <a:xfrm>
              <a:off x="142239" y="166568"/>
              <a:ext cx="3997960" cy="7081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50" dirty="0">
                  <a:highlight>
                    <a:srgbClr val="000000"/>
                  </a:highlight>
                </a:rPr>
                <a:t>    </a:t>
              </a:r>
              <a:br>
                <a:rPr lang="en-US" sz="550" dirty="0">
                  <a:highlight>
                    <a:srgbClr val="000000"/>
                  </a:highlight>
                </a:rPr>
              </a:br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ProductABuilder</a:t>
              </a:r>
              <a:r>
                <a:rPr lang="en-US" sz="1100" dirty="0">
                  <a:highlight>
                    <a:srgbClr val="000000"/>
                  </a:highlight>
                </a:rPr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IBuilder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private readonly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IPartAService</a:t>
              </a:r>
              <a:r>
                <a:rPr lang="en-US" sz="1100" dirty="0">
                  <a:highlight>
                    <a:srgbClr val="000000"/>
                  </a:highlight>
                </a:rPr>
                <a:t> _partAService;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 readonly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IPartBService</a:t>
              </a:r>
              <a:r>
                <a:rPr lang="en-US" sz="1100" dirty="0">
                  <a:highlight>
                    <a:srgbClr val="000000"/>
                  </a:highlight>
                </a:rPr>
                <a:t> _partAService;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private readonly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  <a:r>
                <a:rPr lang="en-US" sz="1100" dirty="0">
                  <a:highlight>
                    <a:srgbClr val="000000"/>
                  </a:highlight>
                </a:rPr>
                <a:t> _product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</a:t>
              </a:r>
              <a:r>
                <a:rPr lang="en-US" sz="1100" dirty="0">
                  <a:highlight>
                    <a:srgbClr val="000000"/>
                  </a:highlight>
                </a:rPr>
                <a:t>();</a:t>
              </a:r>
              <a:br>
                <a:rPr lang="en-US" sz="1100" dirty="0">
                  <a:highlight>
                    <a:srgbClr val="000000"/>
                  </a:highlight>
                </a:rPr>
              </a:br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ProductABuilder</a:t>
              </a:r>
              <a:r>
                <a:rPr lang="en-US" sz="1100" dirty="0">
                  <a:highlight>
                    <a:srgbClr val="000000"/>
                  </a:highlight>
                </a:rPr>
                <a:t>(</a:t>
              </a:r>
              <a:br>
                <a:rPr lang="en-US" sz="1100" dirty="0">
                  <a:highlight>
                    <a:srgbClr val="000000"/>
                  </a:highlight>
                </a:rPr>
              </a:br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IPartAService</a:t>
              </a:r>
              <a:r>
                <a:rPr lang="en-US" sz="1100" dirty="0">
                  <a:highlight>
                    <a:srgbClr val="000000"/>
                  </a:highlight>
                </a:rPr>
                <a:t> partAService,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IPartBService</a:t>
              </a:r>
              <a:r>
                <a:rPr lang="en-US" sz="1100" dirty="0">
                  <a:highlight>
                    <a:srgbClr val="000000"/>
                  </a:highlight>
                </a:rPr>
                <a:t> partBService)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._partAService = partAService;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._partBService = partBService;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Reset();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Reset()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Reset the instance of the product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._product.Parts.Clear();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BuildPartA()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._product.Add(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._partAService.GetPart());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BuildPartB()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._product.Add(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._partBService.GetPart());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  <a:r>
                <a:rPr lang="en-US" sz="1100" dirty="0">
                  <a:highlight>
                    <a:srgbClr val="000000"/>
                  </a:highlight>
                </a:rPr>
                <a:t> GetProduct()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100" dirty="0">
                  <a:highlight>
                    <a:srgbClr val="000000"/>
                  </a:highlight>
                </a:rPr>
                <a:t> result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._product;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Cache the customized instance</a:t>
              </a:r>
            </a:p>
            <a:p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Reset();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Reset the object, Builder can now build again</a:t>
              </a:r>
            </a:p>
            <a:p>
              <a:endPara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100" dirty="0">
                  <a:highlight>
                    <a:srgbClr val="000000"/>
                  </a:highlight>
                </a:rPr>
                <a:t> result;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Return the customized instance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2135724"/>
              <a:ext cx="7416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922180"/>
            <a:ext cx="3305811" cy="2823111"/>
            <a:chOff x="4565649" y="3868320"/>
            <a:chExt cx="3305811" cy="28231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sealed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</a:t>
              </a:r>
              <a:r>
                <a:rPr lang="en-US" sz="1100" dirty="0">
                  <a:highlight>
                    <a:srgbClr val="000000"/>
                  </a:highlight>
                </a:rPr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get</a:t>
              </a:r>
              <a:r>
                <a:rPr lang="en-US" sz="1100" dirty="0">
                  <a:highlight>
                    <a:srgbClr val="000000"/>
                  </a:highlight>
                </a:rPr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part)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Aggregate parts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.Parts.Add(part);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576577" y="4194703"/>
              <a:ext cx="1038845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IPartAService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IPartBService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730" y="1499280"/>
            <a:ext cx="1780540" cy="12772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9464040" y="5007543"/>
            <a:ext cx="2189480" cy="16521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450127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342157" y="699292"/>
            <a:ext cx="3888510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highlight>
                  <a:srgbClr val="000000"/>
                </a:highlight>
              </a:rPr>
              <a:t>(#1</a:t>
            </a:r>
            <a:r>
              <a:rPr lang="en-NL" sz="2000" b="1" dirty="0">
                <a:highlight>
                  <a:srgbClr val="000000"/>
                </a:highlight>
              </a:rPr>
              <a:t>c</a:t>
            </a:r>
            <a:r>
              <a:rPr lang="en-US" sz="2000" b="1" dirty="0">
                <a:highlight>
                  <a:srgbClr val="000000"/>
                </a:highlight>
              </a:rPr>
              <a:t>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</a:t>
            </a:r>
            <a:r>
              <a:rPr lang="en-NL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  <a:r>
              <a:rPr lang="en-US" sz="20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6EC148-C10F-4A07-A193-40414EF611CB}"/>
              </a:ext>
            </a:extLst>
          </p:cNvPr>
          <p:cNvGrpSpPr/>
          <p:nvPr/>
        </p:nvGrpSpPr>
        <p:grpSpPr>
          <a:xfrm>
            <a:off x="7152640" y="443810"/>
            <a:ext cx="4673601" cy="4135128"/>
            <a:chOff x="7152640" y="443810"/>
            <a:chExt cx="4673601" cy="413512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4189F-36A9-4903-A4BF-8A1DCC9C822E}"/>
                </a:ext>
              </a:extLst>
            </p:cNvPr>
            <p:cNvGrpSpPr/>
            <p:nvPr/>
          </p:nvGrpSpPr>
          <p:grpSpPr>
            <a:xfrm>
              <a:off x="7152640" y="931786"/>
              <a:ext cx="4673601" cy="3647152"/>
              <a:chOff x="7152640" y="1268998"/>
              <a:chExt cx="4673601" cy="364715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B177B-1816-4C3F-A910-8DD558B4DF57}"/>
                  </a:ext>
                </a:extLst>
              </p:cNvPr>
              <p:cNvSpPr txBox="1"/>
              <p:nvPr/>
            </p:nvSpPr>
            <p:spPr>
              <a:xfrm>
                <a:off x="9291321" y="1268998"/>
                <a:ext cx="2534920" cy="3647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highlight>
                      <a:srgbClr val="000000"/>
                    </a:highlight>
                  </a:rPr>
                  <a:t>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 sealed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class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Director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IBuilder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Builder {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get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set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BuildSimpleVersion()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BuildFullVersion()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.Builder.BuildPartB();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}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151FC7FA-C638-4F0B-B254-C7A9A0873430}"/>
                  </a:ext>
                </a:extLst>
              </p:cNvPr>
              <p:cNvSpPr/>
              <p:nvPr/>
            </p:nvSpPr>
            <p:spPr>
              <a:xfrm>
                <a:off x="7152640" y="2308348"/>
                <a:ext cx="1981200" cy="386080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4E9257-214B-40D3-93D2-D16AF94767E4}"/>
                </a:ext>
              </a:extLst>
            </p:cNvPr>
            <p:cNvSpPr txBox="1"/>
            <p:nvPr/>
          </p:nvSpPr>
          <p:spPr>
            <a:xfrm>
              <a:off x="10150015" y="443810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291320" y="926428"/>
            <a:ext cx="2534920" cy="36471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24E39A-869A-45EE-B379-937CB1428106}"/>
              </a:ext>
            </a:extLst>
          </p:cNvPr>
          <p:cNvGrpSpPr/>
          <p:nvPr/>
        </p:nvGrpSpPr>
        <p:grpSpPr>
          <a:xfrm>
            <a:off x="381000" y="1153564"/>
            <a:ext cx="3457575" cy="1370561"/>
            <a:chOff x="381000" y="1153564"/>
            <a:chExt cx="3457575" cy="137056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46AE33-8541-4E03-AC49-681E3CAF94DE}"/>
                </a:ext>
              </a:extLst>
            </p:cNvPr>
            <p:cNvSpPr/>
            <p:nvPr/>
          </p:nvSpPr>
          <p:spPr>
            <a:xfrm>
              <a:off x="381000" y="1153564"/>
              <a:ext cx="3457575" cy="137056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C7D958-61FF-4930-BDBA-D779E6924AE8}"/>
                </a:ext>
              </a:extLst>
            </p:cNvPr>
            <p:cNvSpPr txBox="1"/>
            <p:nvPr/>
          </p:nvSpPr>
          <p:spPr>
            <a:xfrm>
              <a:off x="2049657" y="2180226"/>
              <a:ext cx="1758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Very(!) flexible approach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476244A-A67A-4AA7-B99A-E2D4A748FBE5}"/>
              </a:ext>
            </a:extLst>
          </p:cNvPr>
          <p:cNvSpPr/>
          <p:nvPr/>
        </p:nvSpPr>
        <p:spPr>
          <a:xfrm>
            <a:off x="5205729" y="2984301"/>
            <a:ext cx="1780540" cy="769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8888D-0B6C-4EFB-8C2A-44B6893D16BF}"/>
              </a:ext>
            </a:extLst>
          </p:cNvPr>
          <p:cNvSpPr/>
          <p:nvPr/>
        </p:nvSpPr>
        <p:spPr>
          <a:xfrm>
            <a:off x="6450126" y="4168726"/>
            <a:ext cx="1780540" cy="2616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F17665-893D-4A03-9B6E-861F4C1818E6}"/>
              </a:ext>
            </a:extLst>
          </p:cNvPr>
          <p:cNvSpPr txBox="1"/>
          <p:nvPr/>
        </p:nvSpPr>
        <p:spPr>
          <a:xfrm>
            <a:off x="7340396" y="2953522"/>
            <a:ext cx="172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However, it’s a massive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overhead for simple use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cases which does not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require such flexibility</a:t>
            </a:r>
            <a:endParaRPr lang="en-US" sz="1200" b="1" dirty="0">
              <a:solidFill>
                <a:srgbClr val="C0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37" grpId="0" animBg="1"/>
      <p:bldP spid="40" grpId="0" animBg="1"/>
      <p:bldP spid="39" grpId="0" animBg="1"/>
      <p:bldP spid="46" grpId="0" animBg="1"/>
      <p:bldP spid="47" grpId="0" animBg="1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782923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260376" y="6383655"/>
            <a:ext cx="180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Fluent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(#2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Fluent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80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4111</TotalTime>
  <Words>12795</Words>
  <Application>Microsoft Office PowerPoint</Application>
  <PresentationFormat>Widescreen</PresentationFormat>
  <Paragraphs>1580</Paragraphs>
  <Slides>149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6" baseType="lpstr">
      <vt:lpstr>Arial</vt:lpstr>
      <vt:lpstr>Calibri</vt:lpstr>
      <vt:lpstr>Calibri Light</vt:lpstr>
      <vt:lpstr>Courier New</vt:lpstr>
      <vt:lpstr>inherit</vt:lpstr>
      <vt:lpstr>Wingdings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IMPLEMENTATION</vt:lpstr>
      <vt:lpstr>IMPLEMENTATION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  <vt:lpstr>10. Iterator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Problem:</vt:lpstr>
      <vt:lpstr>Problem:</vt:lpstr>
      <vt:lpstr>Problem:</vt:lpstr>
      <vt:lpstr>Overview:</vt:lpstr>
      <vt:lpstr>PowerPoint Presentation</vt:lpstr>
      <vt:lpstr>PowerPoint Presentation</vt:lpstr>
      <vt:lpstr>Ienumerator Methods: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822</cp:revision>
  <dcterms:created xsi:type="dcterms:W3CDTF">2020-08-17T19:59:22Z</dcterms:created>
  <dcterms:modified xsi:type="dcterms:W3CDTF">2022-07-05T15:05:06Z</dcterms:modified>
</cp:coreProperties>
</file>